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03/02/1440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pPr/>
              <a:t>03/02/1440</a:t>
            </a:fld>
            <a:endParaRPr lang="ar-SA"/>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a:extLst>
              <a:ext uri="{28A0092B-C50C-407E-A947-70E740481C1C}">
                <a14:useLocalDpi xmlns:a14="http://schemas.microsoft.com/office/drawing/2010/main" xmlns="" val="0"/>
              </a:ext>
            </a:extLst>
          </a:blip>
          <a:srcRect t="32121" b="18585"/>
          <a:stretch/>
        </p:blipFill>
        <p:spPr>
          <a:xfrm>
            <a:off x="1" y="0"/>
            <a:ext cx="9143999" cy="5143500"/>
          </a:xfrm>
          <a:prstGeom prst="rect">
            <a:avLst/>
          </a:prstGeom>
        </p:spPr>
      </p:pic>
      <p:sp>
        <p:nvSpPr>
          <p:cNvPr id="7" name="مربع نص 6"/>
          <p:cNvSpPr txBox="1"/>
          <p:nvPr/>
        </p:nvSpPr>
        <p:spPr>
          <a:xfrm>
            <a:off x="107504" y="141480"/>
            <a:ext cx="8928992" cy="5047536"/>
          </a:xfrm>
          <a:prstGeom prst="rect">
            <a:avLst/>
          </a:prstGeom>
          <a:noFill/>
        </p:spPr>
        <p:txBody>
          <a:bodyPr wrap="square" rtlCol="0">
            <a:spAutoFit/>
          </a:bodyPr>
          <a:lstStyle/>
          <a:p>
            <a:pPr algn="ctr"/>
            <a:r>
              <a:rPr lang="en-US" sz="2800" b="1" dirty="0" smtClean="0">
                <a:solidFill>
                  <a:schemeClr val="accent1">
                    <a:lumMod val="75000"/>
                  </a:schemeClr>
                </a:solidFill>
                <a:effectLst>
                  <a:glow rad="228600">
                    <a:schemeClr val="accent2">
                      <a:satMod val="175000"/>
                      <a:alpha val="40000"/>
                    </a:schemeClr>
                  </a:glow>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THIRD YEAR STAGE</a:t>
            </a:r>
          </a:p>
          <a:p>
            <a:pPr algn="ctr"/>
            <a:r>
              <a:rPr lang="en-US" sz="2800" b="1" dirty="0" smtClean="0">
                <a:solidFill>
                  <a:schemeClr val="accent6">
                    <a:lumMod val="75000"/>
                  </a:schemeClr>
                </a:solidFill>
                <a:latin typeface="Times New Roman" panose="02020603050405020304" pitchFamily="18" charset="0"/>
                <a:cs typeface="Times New Roman" panose="02020603050405020304" pitchFamily="18" charset="0"/>
              </a:rPr>
              <a:t>2018-2019</a:t>
            </a:r>
          </a:p>
          <a:p>
            <a:pPr algn="ctr"/>
            <a:endParaRPr lang="en-US" sz="2400" dirty="0" smtClean="0"/>
          </a:p>
          <a:p>
            <a:pPr algn="ctr"/>
            <a:r>
              <a:rPr lang="en-US" sz="2400" b="1" dirty="0" smtClean="0">
                <a:solidFill>
                  <a:schemeClr val="accent6">
                    <a:lumMod val="75000"/>
                  </a:schemeClr>
                </a:solidFill>
                <a:effectLst>
                  <a:glow rad="228600">
                    <a:schemeClr val="accent2">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 DR. GAHZI Y. AL-EMARAH</a:t>
            </a:r>
          </a:p>
          <a:p>
            <a:pPr algn="ctr"/>
            <a:endParaRPr lang="en-US" sz="2400" b="1" dirty="0" smtClean="0">
              <a:solidFill>
                <a:schemeClr val="accent6">
                  <a:lumMod val="75000"/>
                </a:schemeClr>
              </a:solidFill>
              <a:latin typeface="Andalus" panose="02020603050405020304" pitchFamily="18" charset="-78"/>
              <a:cs typeface="Andalus" panose="02020603050405020304" pitchFamily="18" charset="-78"/>
            </a:endParaRPr>
          </a:p>
          <a:p>
            <a:pPr algn="ctr"/>
            <a:r>
              <a:rPr lang="en-US" sz="2400" b="1" dirty="0" smtClean="0">
                <a:solidFill>
                  <a:schemeClr val="accent1">
                    <a:lumMod val="75000"/>
                  </a:schemeClr>
                </a:solidFill>
                <a:latin typeface="Andalus" panose="02020603050405020304" pitchFamily="18" charset="-78"/>
                <a:cs typeface="Andalus" panose="02020603050405020304" pitchFamily="18" charset="-78"/>
              </a:rPr>
              <a:t>PARASITOLOGEST</a:t>
            </a:r>
            <a:endParaRPr lang="en-US" sz="2400" b="1" dirty="0">
              <a:solidFill>
                <a:schemeClr val="accent1">
                  <a:lumMod val="75000"/>
                </a:schemeClr>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p14="http://schemas.microsoft.com/office/powerpoint/2010/main" xmlns="" val="36749443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xEl>
                                              <p:pRg st="5" end="5"/>
                                            </p:txEl>
                                          </p:spTgt>
                                        </p:tgtEl>
                                      </p:cBhvr>
                                    </p:animEffect>
                                    <p:animScale>
                                      <p:cBhvr>
                                        <p:cTn id="7" dur="250" autoRev="1" fill="hold"/>
                                        <p:tgtEl>
                                          <p:spTgt spid="7">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Fertilized female may lay </a:t>
            </a:r>
            <a:r>
              <a:rPr lang="en-US" sz="2400" dirty="0">
                <a:solidFill>
                  <a:schemeClr val="accent6">
                    <a:lumMod val="75000"/>
                  </a:schemeClr>
                </a:solidFill>
                <a:latin typeface="Times New Roman" panose="02020603050405020304" pitchFamily="18" charset="0"/>
                <a:cs typeface="Times New Roman" panose="02020603050405020304" pitchFamily="18" charset="0"/>
              </a:rPr>
              <a:t>2ooooo</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peer day, so, the eggs in feces of the host:</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Develop </a:t>
            </a:r>
            <a:r>
              <a:rPr lang="en-US" sz="2400" dirty="0">
                <a:solidFill>
                  <a:schemeClr val="accent1">
                    <a:lumMod val="75000"/>
                  </a:schemeClr>
                </a:solidFill>
                <a:latin typeface="Times New Roman" panose="02020603050405020304" pitchFamily="18" charset="0"/>
                <a:cs typeface="Times New Roman" panose="02020603050405020304" pitchFamily="18" charset="0"/>
              </a:rPr>
              <a:t>to the infective stage(</a:t>
            </a:r>
            <a:r>
              <a:rPr lang="en-US" sz="2400" dirty="0">
                <a:solidFill>
                  <a:schemeClr val="accent6">
                    <a:lumMod val="75000"/>
                  </a:schemeClr>
                </a:solidFill>
                <a:latin typeface="Times New Roman" panose="02020603050405020304" pitchFamily="18" charset="0"/>
                <a:cs typeface="Times New Roman" panose="02020603050405020304" pitchFamily="18" charset="0"/>
              </a:rPr>
              <a:t>second stage larva in egg</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a:solidFill>
                  <a:schemeClr val="accent6">
                    <a:lumMod val="75000"/>
                  </a:schemeClr>
                </a:solidFill>
                <a:latin typeface="Times New Roman" panose="02020603050405020304" pitchFamily="18" charset="0"/>
                <a:cs typeface="Times New Roman" panose="02020603050405020304" pitchFamily="18" charset="0"/>
              </a:rPr>
              <a:t>10</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or longer depending on the temperature.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very resistant to adverse condition ,like drying or freezing and to chemicals and may remain viable for as long as five years. But sandy soil with direct sunlight kill them in few weak.</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 has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ecdyses</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 before eggs hatch to third stage larva.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infection takes place through ingestion of the eggs with food or water or from the soiled skin of the mother in the case sucking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ingested eggs hatch in the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burrow into the wall of the gut.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passed into the liver through the peritoneal cavity or by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hepatoportal</a:t>
            </a:r>
            <a:r>
              <a:rPr lang="en-US" sz="2400" dirty="0">
                <a:solidFill>
                  <a:schemeClr val="accent1">
                    <a:lumMod val="75000"/>
                  </a:schemeClr>
                </a:solidFill>
                <a:latin typeface="Times New Roman" panose="02020603050405020304" pitchFamily="18" charset="0"/>
                <a:cs typeface="Times New Roman" panose="02020603050405020304" pitchFamily="18" charset="0"/>
              </a:rPr>
              <a:t> blood stream.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arrive in the liver in </a:t>
            </a:r>
            <a:r>
              <a:rPr lang="en-US" sz="2400" dirty="0">
                <a:solidFill>
                  <a:schemeClr val="accent6">
                    <a:lumMod val="75000"/>
                  </a:schemeClr>
                </a:solidFill>
                <a:latin typeface="Times New Roman" panose="02020603050405020304" pitchFamily="18" charset="0"/>
                <a:cs typeface="Times New Roman" panose="02020603050405020304" pitchFamily="18" charset="0"/>
              </a:rPr>
              <a:t>24</a:t>
            </a:r>
            <a:r>
              <a:rPr lang="en-US" sz="2400" dirty="0">
                <a:solidFill>
                  <a:schemeClr val="accent1">
                    <a:lumMod val="75000"/>
                  </a:schemeClr>
                </a:solidFill>
                <a:latin typeface="Times New Roman" panose="02020603050405020304" pitchFamily="18" charset="0"/>
                <a:cs typeface="Times New Roman" panose="02020603050405020304" pitchFamily="18" charset="0"/>
              </a:rPr>
              <a:t> hours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From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liver a larva carried by blood through the heart to the lungs.</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are recognizable as third stage larvae between the </a:t>
            </a:r>
            <a:r>
              <a:rPr lang="en-US" sz="2400" dirty="0">
                <a:solidFill>
                  <a:schemeClr val="accent6">
                    <a:lumMod val="75000"/>
                  </a:schemeClr>
                </a:solidFill>
                <a:latin typeface="Times New Roman" panose="02020603050405020304" pitchFamily="18" charset="0"/>
                <a:cs typeface="Times New Roman" panose="02020603050405020304" pitchFamily="18" charset="0"/>
              </a:rPr>
              <a:t>4-5</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is one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in lung and liver.</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break out of alveolar capillary in to the alveolus and pass through the alveolar detach  the small bronchioles and then gradually ascend the bronchial tree after than into large bronchi and trachea.</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migrate to the pharynx when they are swallowed and </a:t>
            </a:r>
            <a:r>
              <a:rPr lang="en-US" sz="2400" dirty="0">
                <a:solidFill>
                  <a:schemeClr val="accent6">
                    <a:lumMod val="75000"/>
                  </a:schemeClr>
                </a:solidFill>
                <a:latin typeface="Times New Roman" panose="02020603050405020304" pitchFamily="18" charset="0"/>
                <a:cs typeface="Times New Roman" panose="02020603050405020304" pitchFamily="18" charset="0"/>
              </a:rPr>
              <a:t>3ed</a:t>
            </a:r>
            <a:r>
              <a:rPr lang="en-US" sz="2400" dirty="0">
                <a:solidFill>
                  <a:schemeClr val="accent1">
                    <a:lumMod val="75000"/>
                  </a:schemeClr>
                </a:solidFill>
                <a:latin typeface="Times New Roman" panose="02020603050405020304" pitchFamily="18" charset="0"/>
                <a:cs typeface="Times New Roman" panose="02020603050405020304" pitchFamily="18" charset="0"/>
              </a:rPr>
              <a:t> stage larvae arrived in the intestine through </a:t>
            </a:r>
            <a:r>
              <a:rPr lang="en-US" sz="2400" dirty="0">
                <a:solidFill>
                  <a:schemeClr val="accent6">
                    <a:lumMod val="75000"/>
                  </a:schemeClr>
                </a:solidFill>
                <a:latin typeface="Times New Roman" panose="02020603050405020304" pitchFamily="18" charset="0"/>
                <a:cs typeface="Times New Roman" panose="02020603050405020304" pitchFamily="18" charset="0"/>
              </a:rPr>
              <a:t>7-8</a:t>
            </a:r>
            <a:r>
              <a:rPr lang="en-US" sz="2400" dirty="0">
                <a:solidFill>
                  <a:schemeClr val="accent1">
                    <a:lumMod val="75000"/>
                  </a:schemeClr>
                </a:solidFill>
                <a:latin typeface="Times New Roman" panose="02020603050405020304" pitchFamily="18" charset="0"/>
                <a:cs typeface="Times New Roman" panose="02020603050405020304" pitchFamily="18" charset="0"/>
              </a:rPr>
              <a:t>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occurred in the intestine it reach to adult worms.</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569660"/>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Worms </a:t>
            </a:r>
            <a:r>
              <a:rPr lang="en-US" sz="2400" dirty="0">
                <a:solidFill>
                  <a:schemeClr val="accent1">
                    <a:lumMod val="75000"/>
                  </a:schemeClr>
                </a:solidFill>
                <a:latin typeface="Times New Roman" panose="02020603050405020304" pitchFamily="18" charset="0"/>
                <a:cs typeface="Times New Roman" panose="02020603050405020304" pitchFamily="18" charset="0"/>
              </a:rPr>
              <a:t>reach maturity </a:t>
            </a:r>
            <a:r>
              <a:rPr lang="en-US" sz="2400" dirty="0">
                <a:solidFill>
                  <a:schemeClr val="accent6">
                    <a:lumMod val="75000"/>
                  </a:schemeClr>
                </a:solidFill>
                <a:latin typeface="Times New Roman" panose="02020603050405020304" pitchFamily="18" charset="0"/>
                <a:cs typeface="Times New Roman" panose="02020603050405020304" pitchFamily="18" charset="0"/>
              </a:rPr>
              <a:t>80-83</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days after infection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prepatent</a:t>
            </a:r>
            <a:r>
              <a:rPr lang="en-US" sz="2400" dirty="0">
                <a:solidFill>
                  <a:schemeClr val="accent6">
                    <a:lumMod val="75000"/>
                  </a:schemeClr>
                </a:solidFill>
                <a:latin typeface="Times New Roman" panose="02020603050405020304" pitchFamily="18" charset="0"/>
                <a:cs typeface="Times New Roman" panose="02020603050405020304" pitchFamily="18" charset="0"/>
              </a:rPr>
              <a:t> period</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a:solidFill>
                  <a:schemeClr val="accent6">
                    <a:lumMod val="75000"/>
                  </a:schemeClr>
                </a:solidFill>
                <a:latin typeface="Times New Roman" panose="02020603050405020304" pitchFamily="18" charset="0"/>
                <a:cs typeface="Times New Roman" panose="02020603050405020304" pitchFamily="18" charset="0"/>
              </a:rPr>
              <a:t>Ascaridia</a:t>
            </a:r>
            <a:r>
              <a:rPr lang="en-US" sz="2400" b="1" dirty="0">
                <a:solidFill>
                  <a:schemeClr val="accent6">
                    <a:lumMod val="75000"/>
                  </a:schemeClr>
                </a:solidFill>
                <a:latin typeface="Times New Roman" panose="02020603050405020304" pitchFamily="18" charset="0"/>
                <a:cs typeface="Times New Roman" panose="02020603050405020304" pitchFamily="18" charset="0"/>
              </a:rPr>
              <a:t> Life Cycle</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5" name="صورة 4" descr="H:\أوليات كتاب الطفيليات\Parascaris and Strongylus\Parasite-Cycle-Ascarids-1024x791.jpg"/>
          <p:cNvPicPr/>
          <p:nvPr/>
        </p:nvPicPr>
        <p:blipFill>
          <a:blip r:embed="rId2"/>
          <a:srcRect/>
          <a:stretch>
            <a:fillRect/>
          </a:stretch>
        </p:blipFill>
        <p:spPr bwMode="auto">
          <a:xfrm>
            <a:off x="2285984" y="1563638"/>
            <a:ext cx="5214974" cy="3456384"/>
          </a:xfrm>
          <a:prstGeom prst="rect">
            <a:avLst/>
          </a:prstGeom>
          <a:noFill/>
          <a:ln w="9525">
            <a:noFill/>
            <a:miter lim="800000"/>
            <a:headEnd/>
            <a:tailEnd/>
          </a:ln>
        </p:spPr>
      </p:pic>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of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3" name="صورة 2" descr="H:\أوليات كتاب الطفيليات\Parascaris and Strongylus\Asc19c.gif"/>
          <p:cNvPicPr/>
          <p:nvPr/>
        </p:nvPicPr>
        <p:blipFill>
          <a:blip r:embed="rId2"/>
          <a:srcRect/>
          <a:stretch>
            <a:fillRect/>
          </a:stretch>
        </p:blipFill>
        <p:spPr bwMode="auto">
          <a:xfrm>
            <a:off x="2928926" y="1563638"/>
            <a:ext cx="3929090"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384720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800" b="1" dirty="0">
                <a:solidFill>
                  <a:schemeClr val="accent6">
                    <a:lumMod val="75000"/>
                  </a:schemeClr>
                </a:solidFill>
                <a:latin typeface="Times New Roman" panose="02020603050405020304" pitchFamily="18" charset="0"/>
                <a:cs typeface="Times New Roman" panose="02020603050405020304" pitchFamily="18" charset="0"/>
              </a:rPr>
              <a:t>Pathogenicity and Pathogenesis</a:t>
            </a:r>
            <a:endParaRPr lang="en-US" sz="28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Pathogenicity </a:t>
            </a:r>
            <a:r>
              <a:rPr lang="en-US" sz="2400" dirty="0">
                <a:solidFill>
                  <a:schemeClr val="accent1">
                    <a:lumMod val="75000"/>
                  </a:schemeClr>
                </a:solidFill>
                <a:latin typeface="Times New Roman" panose="02020603050405020304" pitchFamily="18" charset="0"/>
                <a:cs typeface="Times New Roman" panose="02020603050405020304" pitchFamily="18" charset="0"/>
              </a:rPr>
              <a:t>in Horses: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Catarrhal enteritis.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obstruction.</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 </a:t>
            </a:r>
            <a:r>
              <a:rPr lang="en-US" sz="2400" dirty="0">
                <a:solidFill>
                  <a:schemeClr val="accent1">
                    <a:lumMod val="75000"/>
                  </a:schemeClr>
                </a:solidFill>
                <a:latin typeface="Times New Roman" panose="02020603050405020304" pitchFamily="18" charset="0"/>
                <a:cs typeface="Times New Roman" panose="02020603050405020304" pitchFamily="18" charset="0"/>
              </a:rPr>
              <a:t>depression of albumin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synthesis.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4-</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Hepatic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pulmonary damage caused by larval migration.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5-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Circulating </a:t>
            </a:r>
            <a:r>
              <a:rPr lang="en-US" sz="2400" dirty="0">
                <a:solidFill>
                  <a:schemeClr val="accent1">
                    <a:lumMod val="75000"/>
                  </a:schemeClr>
                </a:solidFill>
                <a:latin typeface="Times New Roman" panose="02020603050405020304" pitchFamily="18" charset="0"/>
                <a:cs typeface="Times New Roman" panose="02020603050405020304" pitchFamily="18" charset="0"/>
              </a:rPr>
              <a:t>eosinophilia.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circle(in)">
                                      <p:cBhvr>
                                        <p:cTn id="15" dur="2000"/>
                                        <p:tgtEl>
                                          <p:spTgt spid="4">
                                            <p:txEl>
                                              <p:pRg st="5" end="5"/>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circle(in)">
                                      <p:cBhvr>
                                        <p:cTn id="18" dur="2000"/>
                                        <p:tgtEl>
                                          <p:spTgt spid="4">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circle(in)">
                                      <p:cBhvr>
                                        <p:cTn id="21" dur="2000"/>
                                        <p:tgtEl>
                                          <p:spTgt spid="4">
                                            <p:txEl>
                                              <p:pRg st="7" end="7"/>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circle(in)">
                                      <p:cBhvr>
                                        <p:cTn id="24"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Clinical Signs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Foal three to nine months of age especially suffer from this parasite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Diarrhoea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which may be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foetid</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odour</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pale in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colour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General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malais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3-</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coat is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harsh.</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Animals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become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pot-bellied.</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Coughing.</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Diagnosis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Clinical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signs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Serological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4">
                                            <p:txEl>
                                              <p:pRg st="9" end="9"/>
                                            </p:txEl>
                                          </p:spTgt>
                                        </p:tgtEl>
                                      </p:cBhvr>
                                    </p:animEffect>
                                    <p:animScale>
                                      <p:cBhvr>
                                        <p:cTn id="12" dur="250" autoRev="1" fill="hold"/>
                                        <p:tgtEl>
                                          <p:spTgt spid="4">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Treatment</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Anthelmintic used in horses are effective against adult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ascaris</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Rx,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thiabendazaol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fenbendazaol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haloxon</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 calcmode="lin" valueType="num">
                                      <p:cBhvr>
                                        <p:cTn id="1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3" end="3"/>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p:cTn id="18"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a14="http://schemas.microsoft.com/office/drawing/2010/main" xmlns="" val="0"/>
              </a:ext>
            </a:extLst>
          </a:blip>
          <a:srcRect t="27008" b="26837"/>
          <a:stretch/>
        </p:blipFill>
        <p:spPr>
          <a:xfrm>
            <a:off x="0" y="0"/>
            <a:ext cx="9144000" cy="5143500"/>
          </a:xfrm>
          <a:prstGeom prst="rect">
            <a:avLst/>
          </a:prstGeom>
        </p:spPr>
      </p:pic>
    </p:spTree>
    <p:extLst>
      <p:ext uri="{BB962C8B-B14F-4D97-AF65-F5344CB8AC3E}">
        <p14:creationId xmlns:p14="http://schemas.microsoft.com/office/powerpoint/2010/main" xmlns="" val="315598615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7624" y="699542"/>
            <a:ext cx="6624736" cy="2862322"/>
          </a:xfrm>
          <a:prstGeom prst="rect">
            <a:avLst/>
          </a:prstGeom>
          <a:noFill/>
        </p:spPr>
        <p:txBody>
          <a:bodyPr wrap="square" rtlCol="0">
            <a:spAutoFit/>
          </a:bodyPr>
          <a:lstStyle/>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CHAPTER TWO</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 </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rPr>
              <a:t>NEMATODA</a:t>
            </a:r>
            <a:endParaRPr lang="en-US" sz="5400"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26035322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Nematoda</a:t>
            </a:r>
            <a:r>
              <a:rPr lang="en-US" sz="2400" dirty="0" smtClean="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free- living or parasitic ,un segmented worm ,usually cylindrical and elongate in shape, with </a:t>
            </a:r>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Un </a:t>
            </a:r>
            <a:r>
              <a:rPr lang="en-US" sz="2400" dirty="0">
                <a:solidFill>
                  <a:schemeClr val="accent1">
                    <a:lumMod val="75000"/>
                  </a:schemeClr>
                </a:solidFill>
                <a:latin typeface="Times New Roman" panose="02020603050405020304" pitchFamily="18" charset="0"/>
                <a:cs typeface="Times New Roman" panose="02020603050405020304" pitchFamily="18" charset="0"/>
              </a:rPr>
              <a:t>segmented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Usually </a:t>
            </a:r>
            <a:r>
              <a:rPr lang="en-US" sz="2400" dirty="0">
                <a:solidFill>
                  <a:schemeClr val="accent1">
                    <a:lumMod val="75000"/>
                  </a:schemeClr>
                </a:solidFill>
                <a:latin typeface="Times New Roman" panose="02020603050405020304" pitchFamily="18" charset="0"/>
                <a:cs typeface="Times New Roman" panose="02020603050405020304" pitchFamily="18" charset="0"/>
              </a:rPr>
              <a:t>cylindrical and elongate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shape.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alimentary canal is present and consisted of</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Mouth</a:t>
            </a:r>
            <a:r>
              <a:rPr lang="en-US" sz="2400" dirty="0">
                <a:solidFill>
                  <a:schemeClr val="accent1">
                    <a:lumMod val="75000"/>
                  </a:schemeClr>
                </a:solidFill>
                <a:latin typeface="Times New Roman" panose="02020603050405020304" pitchFamily="18" charset="0"/>
                <a:cs typeface="Times New Roman" panose="02020603050405020304" pitchFamily="18" charset="0"/>
              </a:rPr>
              <a:t>: which has thick cuticular walls and may contain special tooth-like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structures.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53410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circle(in)">
                                      <p:cBhvr>
                                        <p:cTn id="7" dur="2000"/>
                                        <p:tgtEl>
                                          <p:spTgt spid="4">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circle(in)">
                                      <p:cBhvr>
                                        <p:cTn id="10" dur="2000"/>
                                        <p:tgtEl>
                                          <p:spTgt spid="4">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circle(in)">
                                      <p:cBhvr>
                                        <p:cTn id="13" dur="2000"/>
                                        <p:tgtEl>
                                          <p:spTgt spid="4">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xEl>
                                              <p:pRg st="8" end="8"/>
                                            </p:txEl>
                                          </p:spTgt>
                                        </p:tgtEl>
                                        <p:attrNameLst>
                                          <p:attrName>style.visibility</p:attrName>
                                        </p:attrNameLst>
                                      </p:cBhvr>
                                      <p:to>
                                        <p:strVal val="visible"/>
                                      </p:to>
                                    </p:set>
                                    <p:anim calcmode="lin" valueType="num">
                                      <p:cBhvr>
                                        <p:cTn id="18"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89248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Pharynx: which is usually cylindrical and surrounded by muscular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tissue.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variation of structure that are used for the classification of species , it has wall contains three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oesophageal</a:t>
            </a:r>
            <a:r>
              <a:rPr lang="en-US" sz="2400" dirty="0">
                <a:solidFill>
                  <a:schemeClr val="accent1">
                    <a:lumMod val="75000"/>
                  </a:schemeClr>
                </a:solidFill>
                <a:latin typeface="Times New Roman" panose="02020603050405020304" pitchFamily="18" charset="0"/>
                <a:cs typeface="Times New Roman" panose="02020603050405020304" pitchFamily="18" charset="0"/>
              </a:rPr>
              <a:t> glands.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intestine is simple tube ,it leads into the rectum into cloaca in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male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anus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female.</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Tapering </a:t>
            </a:r>
            <a:r>
              <a:rPr lang="en-US" sz="2400" dirty="0">
                <a:solidFill>
                  <a:schemeClr val="accent1">
                    <a:lumMod val="75000"/>
                  </a:schemeClr>
                </a:solidFill>
                <a:latin typeface="Times New Roman" panose="02020603050405020304" pitchFamily="18" charset="0"/>
                <a:cs typeface="Times New Roman" panose="02020603050405020304" pitchFamily="18" charset="0"/>
              </a:rPr>
              <a:t>at the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extremities.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cuticle which forms the covering is usually provided with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circular </a:t>
            </a:r>
            <a:r>
              <a:rPr lang="en-US" sz="2400" dirty="0">
                <a:solidFill>
                  <a:schemeClr val="accent1">
                    <a:lumMod val="75000"/>
                  </a:schemeClr>
                </a:solidFill>
                <a:latin typeface="Times New Roman" panose="02020603050405020304" pitchFamily="18" charset="0"/>
                <a:cs typeface="Times New Roman" panose="02020603050405020304" pitchFamily="18" charset="0"/>
              </a:rPr>
              <a:t>annulations(</a:t>
            </a:r>
            <a:r>
              <a:rPr lang="en-US" sz="2400" dirty="0">
                <a:solidFill>
                  <a:schemeClr val="accent6">
                    <a:lumMod val="75000"/>
                  </a:schemeClr>
                </a:solidFill>
                <a:latin typeface="Times New Roman" panose="02020603050405020304" pitchFamily="18" charset="0"/>
                <a:cs typeface="Times New Roman" panose="02020603050405020304" pitchFamily="18" charset="0"/>
              </a:rPr>
              <a:t>not visible to the naked eye</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724100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circle(in)">
                                      <p:cBhvr>
                                        <p:cTn id="37" dur="2000"/>
                                        <p:tgtEl>
                                          <p:spTgt spid="4">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circle(in)">
                                      <p:cBhvr>
                                        <p:cTn id="40"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524315"/>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6-</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body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cutical</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may </a:t>
            </a:r>
            <a:r>
              <a:rPr lang="en-US" sz="2400" dirty="0">
                <a:solidFill>
                  <a:schemeClr val="accent1">
                    <a:lumMod val="75000"/>
                  </a:schemeClr>
                </a:solidFill>
                <a:latin typeface="Times New Roman" panose="02020603050405020304" pitchFamily="18" charset="0"/>
                <a:cs typeface="Times New Roman" panose="02020603050405020304" pitchFamily="18" charset="0"/>
              </a:rPr>
              <a:t>be smooth or have longitudinal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striation.</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7-</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a:solidFill>
                  <a:schemeClr val="accent1">
                    <a:lumMod val="75000"/>
                  </a:schemeClr>
                </a:solidFill>
                <a:latin typeface="Times New Roman" panose="02020603050405020304" pitchFamily="18" charset="0"/>
                <a:cs typeface="Times New Roman" panose="02020603050405020304" pitchFamily="18" charset="0"/>
              </a:rPr>
              <a:t> is relatively thick in nematodes and is continuous with the cuticular lining of the buccal cavity ,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rectum and the distal portion of the genital ducts.</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6">
                    <a:lumMod val="75000"/>
                  </a:schemeClr>
                </a:solidFill>
                <a:latin typeface="Times New Roman" panose="02020603050405020304" pitchFamily="18" charset="0"/>
                <a:cs typeface="Times New Roman" panose="02020603050405020304" pitchFamily="18" charset="0"/>
              </a:rPr>
              <a:t>8-</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form special adhesive structures like;</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Hooks or cephalic collar, cervical alae, bursa, papillae, lips, buccal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capsule.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9-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body layers consisting of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t>
            </a:r>
            <a:r>
              <a:rPr lang="en-US" sz="2400" dirty="0">
                <a:solidFill>
                  <a:schemeClr val="accent6">
                    <a:lumMod val="75000"/>
                  </a:schemeClr>
                </a:solidFill>
                <a:latin typeface="Times New Roman" panose="02020603050405020304" pitchFamily="18" charset="0"/>
                <a:cs typeface="Times New Roman" panose="02020603050405020304" pitchFamily="18" charset="0"/>
              </a:rPr>
              <a:t>outer layer is cortical ;matrix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layer, fiber </a:t>
            </a:r>
            <a:r>
              <a:rPr lang="en-US" sz="2400" dirty="0">
                <a:solidFill>
                  <a:schemeClr val="accent6">
                    <a:lumMod val="75000"/>
                  </a:schemeClr>
                </a:solidFill>
                <a:latin typeface="Times New Roman" panose="02020603050405020304" pitchFamily="18" charset="0"/>
                <a:cs typeface="Times New Roman" panose="02020603050405020304" pitchFamily="18" charset="0"/>
              </a:rPr>
              <a:t>layer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circle(in)">
                                      <p:cBhvr>
                                        <p:cTn id="1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80434"/>
            <a:ext cx="8640960" cy="3046988"/>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10-</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They are well supplied with nerve fibers &amp;glandular structure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11-</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part of the body behind the anal or cloacal opening is called the tail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12-</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excretory system ,which is also osmoregulatory,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13-</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a separated sex.</a:t>
            </a:r>
          </a:p>
          <a:p>
            <a:pPr algn="l"/>
            <a:endParaRPr lang="en-US" sz="2400" dirty="0">
              <a:latin typeface="Times New Roman" panose="02020603050405020304" pitchFamily="18" charset="0"/>
              <a:cs typeface="Times New Roman" panose="02020603050405020304" pitchFamily="18" charset="0"/>
            </a:endParaRPr>
          </a:p>
        </p:txBody>
      </p:sp>
      <p:sp>
        <p:nvSpPr>
          <p:cNvPr id="3" name="مربع نص 2"/>
          <p:cNvSpPr txBox="1"/>
          <p:nvPr/>
        </p:nvSpPr>
        <p:spPr>
          <a:xfrm>
            <a:off x="251520" y="195486"/>
            <a:ext cx="8640960" cy="83099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FAMILY: </a:t>
            </a:r>
            <a:r>
              <a:rPr lang="en-US" sz="2400" b="1" dirty="0">
                <a:solidFill>
                  <a:schemeClr val="accent6">
                    <a:lumMod val="75000"/>
                  </a:schemeClr>
                </a:solidFill>
                <a:latin typeface="Times New Roman" panose="02020603050405020304" pitchFamily="18" charset="0"/>
                <a:cs typeface="Times New Roman" panose="02020603050405020304" pitchFamily="18" charset="0"/>
              </a:rPr>
              <a:t>ASCARODIDAE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Mostly large nematodes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Mouth </a:t>
            </a:r>
            <a:r>
              <a:rPr lang="en-US" sz="2400" dirty="0">
                <a:solidFill>
                  <a:schemeClr val="accent1">
                    <a:lumMod val="75000"/>
                  </a:schemeClr>
                </a:solidFill>
                <a:latin typeface="Times New Roman" panose="02020603050405020304" pitchFamily="18" charset="0"/>
                <a:cs typeface="Times New Roman" panose="02020603050405020304" pitchFamily="18" charset="0"/>
              </a:rPr>
              <a:t>surrounded by three lips.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No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usually lacks posterior bulb.</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have caeca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Tail of female blunt, of male frequently coiled.</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Two spicules in the male.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Life </a:t>
            </a:r>
            <a:r>
              <a:rPr lang="en-US" sz="2400" dirty="0">
                <a:solidFill>
                  <a:schemeClr val="accent1">
                    <a:lumMod val="75000"/>
                  </a:schemeClr>
                </a:solidFill>
                <a:latin typeface="Times New Roman" panose="02020603050405020304" pitchFamily="18" charset="0"/>
                <a:cs typeface="Times New Roman" panose="02020603050405020304" pitchFamily="18" charset="0"/>
              </a:rPr>
              <a:t>cycle may be direct or indirect.</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6">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small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host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equines </a:t>
            </a:r>
            <a:r>
              <a:rPr lang="en-US" sz="2400" dirty="0">
                <a:solidFill>
                  <a:schemeClr val="accent1">
                    <a:lumMod val="75000"/>
                  </a:schemeClr>
                </a:solidFill>
                <a:latin typeface="Times New Roman" panose="02020603050405020304" pitchFamily="18" charset="0"/>
                <a:cs typeface="Times New Roman" panose="02020603050405020304" pitchFamily="18" charset="0"/>
              </a:rPr>
              <a:t>including the zebra and perhaps also cattle.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males are </a:t>
            </a:r>
            <a:r>
              <a:rPr lang="en-US" sz="2400" dirty="0">
                <a:solidFill>
                  <a:schemeClr val="accent6">
                    <a:lumMod val="75000"/>
                  </a:schemeClr>
                </a:solidFill>
                <a:latin typeface="Times New Roman" panose="02020603050405020304" pitchFamily="18" charset="0"/>
                <a:cs typeface="Times New Roman" panose="02020603050405020304" pitchFamily="18" charset="0"/>
              </a:rPr>
              <a:t>15-28cm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females up to </a:t>
            </a:r>
            <a:r>
              <a:rPr lang="en-US" sz="2400" dirty="0">
                <a:solidFill>
                  <a:schemeClr val="accent6">
                    <a:lumMod val="75000"/>
                  </a:schemeClr>
                </a:solidFill>
                <a:latin typeface="Times New Roman" panose="02020603050405020304" pitchFamily="18" charset="0"/>
                <a:cs typeface="Times New Roman" panose="02020603050405020304" pitchFamily="18" charset="0"/>
              </a:rPr>
              <a:t>50cm</a:t>
            </a:r>
            <a:r>
              <a:rPr lang="en-US" sz="2400" dirty="0">
                <a:solidFill>
                  <a:schemeClr val="accent1">
                    <a:lumMod val="75000"/>
                  </a:schemeClr>
                </a:solidFill>
                <a:latin typeface="Times New Roman" panose="02020603050405020304" pitchFamily="18" charset="0"/>
                <a:cs typeface="Times New Roman" panose="02020603050405020304" pitchFamily="18" charset="0"/>
              </a:rPr>
              <a:t> by </a:t>
            </a:r>
            <a:r>
              <a:rPr lang="en-US" sz="2400" dirty="0">
                <a:solidFill>
                  <a:schemeClr val="accent6">
                    <a:lumMod val="75000"/>
                  </a:schemeClr>
                </a:solidFill>
                <a:latin typeface="Times New Roman" panose="02020603050405020304" pitchFamily="18" charset="0"/>
                <a:cs typeface="Times New Roman" panose="02020603050405020304" pitchFamily="18" charset="0"/>
              </a:rPr>
              <a:t>8mm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It </a:t>
            </a:r>
            <a:r>
              <a:rPr lang="en-US" sz="2400" dirty="0">
                <a:solidFill>
                  <a:schemeClr val="accent1">
                    <a:lumMod val="75000"/>
                  </a:schemeClr>
                </a:solidFill>
                <a:latin typeface="Times New Roman" panose="02020603050405020304" pitchFamily="18" charset="0"/>
                <a:cs typeface="Times New Roman" panose="02020603050405020304" pitchFamily="18" charset="0"/>
              </a:rPr>
              <a:t>is a rigid ,stout worms with a large head.</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Having three main lips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tail with small lateral alae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double and three single pairs of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postcloacal</a:t>
            </a:r>
            <a:r>
              <a:rPr lang="en-US" sz="2400" dirty="0">
                <a:solidFill>
                  <a:schemeClr val="accent1">
                    <a:lumMod val="75000"/>
                  </a:schemeClr>
                </a:solidFill>
                <a:latin typeface="Times New Roman" panose="02020603050405020304" pitchFamily="18" charset="0"/>
                <a:cs typeface="Times New Roman" panose="02020603050405020304" pitchFamily="18" charset="0"/>
              </a:rPr>
              <a:t> papillae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spicules are about </a:t>
            </a:r>
            <a:r>
              <a:rPr lang="en-US" sz="2400" dirty="0">
                <a:solidFill>
                  <a:schemeClr val="accent6">
                    <a:lumMod val="75000"/>
                  </a:schemeClr>
                </a:solidFill>
                <a:latin typeface="Times New Roman" panose="02020603050405020304" pitchFamily="18" charset="0"/>
                <a:cs typeface="Times New Roman" panose="02020603050405020304" pitchFamily="18" charset="0"/>
              </a:rPr>
              <a:t>2-2.5mm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The vulva is situated at the end of the first quarter of the body.</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subglobular</a:t>
            </a:r>
            <a:r>
              <a:rPr lang="en-US" sz="2400" dirty="0">
                <a:solidFill>
                  <a:schemeClr val="accent1">
                    <a:lumMod val="75000"/>
                  </a:schemeClr>
                </a:solidFill>
                <a:latin typeface="Times New Roman" panose="02020603050405020304" pitchFamily="18" charset="0"/>
                <a:cs typeface="Times New Roman" panose="02020603050405020304" pitchFamily="18" charset="0"/>
              </a:rPr>
              <a:t> with thick.</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9491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142</TotalTime>
  <Words>919</Words>
  <Application>Microsoft Office PowerPoint</Application>
  <PresentationFormat>عرض على الشاشة (9:16)‏</PresentationFormat>
  <Paragraphs>137</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دفق الهواء</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15</cp:revision>
  <dcterms:created xsi:type="dcterms:W3CDTF">2018-10-12T11:59:44Z</dcterms:created>
  <dcterms:modified xsi:type="dcterms:W3CDTF">2018-10-13T04:27:18Z</dcterms:modified>
</cp:coreProperties>
</file>